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Fredoka One"/>
      <p:regular r:id="rId34"/>
    </p:embeddedFont>
    <p:embeddedFont>
      <p:font typeface="Palanquin Dark"/>
      <p:regular r:id="rId35"/>
      <p:bold r:id="rId36"/>
    </p:embeddedFont>
    <p:embeddedFont>
      <p:font typeface="Orbitro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F4745A-E139-4B2B-AF0E-EE6851D86994}">
  <a:tblStyle styleId="{62F4745A-E139-4B2B-AF0E-EE6851D869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PalanquinDark-regular.fntdata"/><Relationship Id="rId12" Type="http://schemas.openxmlformats.org/officeDocument/2006/relationships/slide" Target="slides/slide7.xml"/><Relationship Id="rId34" Type="http://schemas.openxmlformats.org/officeDocument/2006/relationships/font" Target="fonts/FredokaOne-regular.fntdata"/><Relationship Id="rId15" Type="http://schemas.openxmlformats.org/officeDocument/2006/relationships/slide" Target="slides/slide10.xml"/><Relationship Id="rId37" Type="http://schemas.openxmlformats.org/officeDocument/2006/relationships/font" Target="fonts/Orbitron-regular.fntdata"/><Relationship Id="rId14" Type="http://schemas.openxmlformats.org/officeDocument/2006/relationships/slide" Target="slides/slide9.xml"/><Relationship Id="rId36" Type="http://schemas.openxmlformats.org/officeDocument/2006/relationships/font" Target="fonts/PalanquinDark-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rbitro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9a7758f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9a7758f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9a7758f7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9a7758f7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a3c22d4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a3c22d4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9a7758f7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9a7758f7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9a7758f7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9a7758f7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a7758f7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a7758f7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9a7758f7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9a7758f7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9a7758f77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9a7758f77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a7758f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a7758f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a3c22d4e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a3c22d4e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9a7758f77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9a7758f77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9a7758f77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9a7758f77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9a7758f7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9a7758f7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9a7758f77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9a7758f77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9a7758f7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9a7758f7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facb75130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facb75130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a3c22d4e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a3c22d4e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9a7758f77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9a7758f77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facb7513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facb7513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9a7758f7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9a7758f7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9a7758f7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9a7758f7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m22-project-flood-fil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7"/>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txBox="1"/>
          <p:nvPr>
            <p:ph type="ctrTitle"/>
          </p:nvPr>
        </p:nvSpPr>
        <p:spPr>
          <a:xfrm>
            <a:off x="1882800" y="-6"/>
            <a:ext cx="6551700" cy="11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Maze Solver</a:t>
            </a:r>
            <a:endParaRPr/>
          </a:p>
        </p:txBody>
      </p:sp>
      <p:sp>
        <p:nvSpPr>
          <p:cNvPr id="826" name="Google Shape;826;p27"/>
          <p:cNvSpPr txBox="1"/>
          <p:nvPr>
            <p:ph idx="1" type="subTitle"/>
          </p:nvPr>
        </p:nvSpPr>
        <p:spPr>
          <a:xfrm>
            <a:off x="3165000" y="984400"/>
            <a:ext cx="28140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5818E"/>
                </a:solidFill>
              </a:rPr>
              <a:t>Team 11 Flood Fill</a:t>
            </a:r>
            <a:endParaRPr b="1" sz="2000">
              <a:solidFill>
                <a:srgbClr val="45818E"/>
              </a:solidFill>
            </a:endParaRPr>
          </a:p>
        </p:txBody>
      </p:sp>
      <p:graphicFrame>
        <p:nvGraphicFramePr>
          <p:cNvPr id="827" name="Google Shape;827;p27"/>
          <p:cNvGraphicFramePr/>
          <p:nvPr/>
        </p:nvGraphicFramePr>
        <p:xfrm>
          <a:off x="2345825" y="1830700"/>
          <a:ext cx="3000000" cy="3000000"/>
        </p:xfrm>
        <a:graphic>
          <a:graphicData uri="http://schemas.openxmlformats.org/drawingml/2006/table">
            <a:tbl>
              <a:tblPr>
                <a:noFill/>
                <a:tableStyleId>{62F4745A-E139-4B2B-AF0E-EE6851D86994}</a:tableStyleId>
              </a:tblPr>
              <a:tblGrid>
                <a:gridCol w="2226175"/>
                <a:gridCol w="2226175"/>
              </a:tblGrid>
              <a:tr h="3810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2020102030 - ECE</a:t>
                      </a:r>
                      <a:endParaRPr/>
                    </a:p>
                  </a:txBody>
                  <a:tcPr marT="91425" marB="91425" marR="91425" marL="91425"/>
                </a:tc>
              </a:tr>
              <a:tr h="3810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a:t>2020102056 - ECE</a:t>
                      </a:r>
                      <a:endParaRPr/>
                    </a:p>
                  </a:txBody>
                  <a:tcPr marT="91425" marB="91425" marR="91425" marL="91425"/>
                </a:tc>
              </a:tr>
              <a:tr h="381000">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2020102049 - ECE</a:t>
                      </a:r>
                      <a:endParaRPr/>
                    </a:p>
                  </a:txBody>
                  <a:tcPr marT="91425" marB="91425" marR="91425" marL="91425"/>
                </a:tc>
              </a:tr>
              <a:tr h="3810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2020112025 - ECD</a:t>
                      </a:r>
                      <a:endParaRPr/>
                    </a:p>
                  </a:txBody>
                  <a:tcPr marT="91425" marB="91425" marR="91425" marL="91425"/>
                </a:tc>
              </a:tr>
            </a:tbl>
          </a:graphicData>
        </a:graphic>
      </p:graphicFrame>
      <p:sp>
        <p:nvSpPr>
          <p:cNvPr id="828" name="Google Shape;828;p27"/>
          <p:cNvSpPr txBox="1"/>
          <p:nvPr/>
        </p:nvSpPr>
        <p:spPr>
          <a:xfrm>
            <a:off x="983525" y="3613575"/>
            <a:ext cx="25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Mentor TA - Eshan Gupta</a:t>
            </a:r>
            <a:endParaRPr sz="1600">
              <a:latin typeface="Roboto"/>
              <a:ea typeface="Roboto"/>
              <a:cs typeface="Roboto"/>
              <a:sym typeface="Roboto"/>
            </a:endParaRPr>
          </a:p>
        </p:txBody>
      </p:sp>
      <p:sp>
        <p:nvSpPr>
          <p:cNvPr id="829" name="Google Shape;829;p27"/>
          <p:cNvSpPr txBox="1"/>
          <p:nvPr/>
        </p:nvSpPr>
        <p:spPr>
          <a:xfrm>
            <a:off x="983525" y="4174525"/>
            <a:ext cx="45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Repo Link - </a:t>
            </a:r>
            <a:r>
              <a:rPr lang="en" sz="1000">
                <a:solidFill>
                  <a:srgbClr val="0000FF"/>
                </a:solidFill>
                <a:uFill>
                  <a:noFill/>
                </a:uFill>
                <a:latin typeface="Roboto"/>
                <a:ea typeface="Roboto"/>
                <a:cs typeface="Roboto"/>
                <a:sym typeface="Roboto"/>
                <a:hlinkClick r:id="rId3">
                  <a:extLst>
                    <a:ext uri="{A12FA001-AC4F-418D-AE19-62706E023703}">
                      <ahyp:hlinkClr val="tx"/>
                    </a:ext>
                  </a:extLst>
                </a:hlinkClick>
              </a:rPr>
              <a:t>https://github.com/Digital-Image-Processing-IIITH/dip-m22-project-flood-fill</a:t>
            </a:r>
            <a:endParaRPr sz="1000">
              <a:solidFill>
                <a:srgbClr val="0000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6"/>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PATH FINDER</a:t>
            </a:r>
            <a:endParaRPr/>
          </a:p>
        </p:txBody>
      </p:sp>
      <p:sp>
        <p:nvSpPr>
          <p:cNvPr id="933" name="Google Shape;933;p36"/>
          <p:cNvSpPr txBox="1"/>
          <p:nvPr/>
        </p:nvSpPr>
        <p:spPr>
          <a:xfrm>
            <a:off x="1012675" y="1136525"/>
            <a:ext cx="43422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path finder uses the extracted maze and the gates to obtain the shortest path.</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 modified version of the </a:t>
            </a:r>
            <a:r>
              <a:rPr b="1" lang="en">
                <a:latin typeface="Roboto"/>
                <a:ea typeface="Roboto"/>
                <a:cs typeface="Roboto"/>
                <a:sym typeface="Roboto"/>
              </a:rPr>
              <a:t>BFS algorithm</a:t>
            </a:r>
            <a:r>
              <a:rPr lang="en">
                <a:latin typeface="Roboto"/>
                <a:ea typeface="Roboto"/>
                <a:cs typeface="Roboto"/>
                <a:sym typeface="Roboto"/>
              </a:rPr>
              <a:t> is used.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In this we store the distance of every pixel from the source point.</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Once destination is reached the points are iterated back such that the distance is minimum.</a:t>
            </a:r>
            <a:endParaRPr>
              <a:latin typeface="Roboto"/>
              <a:ea typeface="Roboto"/>
              <a:cs typeface="Roboto"/>
              <a:sym typeface="Roboto"/>
            </a:endParaRPr>
          </a:p>
        </p:txBody>
      </p:sp>
      <p:pic>
        <p:nvPicPr>
          <p:cNvPr id="934" name="Google Shape;934;p36"/>
          <p:cNvPicPr preferRelativeResize="0"/>
          <p:nvPr/>
        </p:nvPicPr>
        <p:blipFill rotWithShape="1">
          <a:blip r:embed="rId3">
            <a:alphaModFix/>
          </a:blip>
          <a:srcRect b="10598" l="31159" r="28488" t="11640"/>
          <a:stretch/>
        </p:blipFill>
        <p:spPr>
          <a:xfrm>
            <a:off x="5696625" y="1136525"/>
            <a:ext cx="2559775" cy="2567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7"/>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OVERLAY</a:t>
            </a:r>
            <a:endParaRPr/>
          </a:p>
        </p:txBody>
      </p:sp>
      <p:sp>
        <p:nvSpPr>
          <p:cNvPr id="940" name="Google Shape;940;p37"/>
          <p:cNvSpPr txBox="1"/>
          <p:nvPr/>
        </p:nvSpPr>
        <p:spPr>
          <a:xfrm>
            <a:off x="983525" y="1344663"/>
            <a:ext cx="43857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output from the path finder is extremely thin(1 pixel wide).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the path we got from Path finder we broaden the final output line.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Broadening is done based on the previous point was in the horizontal direction or the vertical direction.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It is taken care that the broaden part does not overlap with the walls of maze.</a:t>
            </a:r>
            <a:endParaRPr>
              <a:latin typeface="Roboto"/>
              <a:ea typeface="Roboto"/>
              <a:cs typeface="Roboto"/>
              <a:sym typeface="Roboto"/>
            </a:endParaRPr>
          </a:p>
        </p:txBody>
      </p:sp>
      <p:pic>
        <p:nvPicPr>
          <p:cNvPr id="941" name="Google Shape;941;p37"/>
          <p:cNvPicPr preferRelativeResize="0"/>
          <p:nvPr/>
        </p:nvPicPr>
        <p:blipFill rotWithShape="1">
          <a:blip r:embed="rId3">
            <a:alphaModFix/>
          </a:blip>
          <a:srcRect b="10844" l="31285" r="28490" t="11635"/>
          <a:stretch/>
        </p:blipFill>
        <p:spPr>
          <a:xfrm>
            <a:off x="5704576" y="1136525"/>
            <a:ext cx="2551800" cy="255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8"/>
          <p:cNvSpPr txBox="1"/>
          <p:nvPr>
            <p:ph idx="9" type="title"/>
          </p:nvPr>
        </p:nvSpPr>
        <p:spPr>
          <a:xfrm>
            <a:off x="625725" y="544750"/>
            <a:ext cx="7704000" cy="8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Results</a:t>
            </a:r>
            <a:endParaRPr sz="4000"/>
          </a:p>
        </p:txBody>
      </p:sp>
      <p:sp>
        <p:nvSpPr>
          <p:cNvPr id="947" name="Google Shape;947;p38"/>
          <p:cNvSpPr txBox="1"/>
          <p:nvPr/>
        </p:nvSpPr>
        <p:spPr>
          <a:xfrm>
            <a:off x="507525" y="1309425"/>
            <a:ext cx="7940400" cy="31092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have tested our code on various kinds of maze.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Some of them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Simple Maze 10*10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Large Mazes 50*50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Rotated Mazes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Noisy Mazes</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Hand-drawn mazes</a:t>
            </a:r>
            <a:endParaRPr sz="2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9"/>
          <p:cNvSpPr txBox="1"/>
          <p:nvPr/>
        </p:nvSpPr>
        <p:spPr>
          <a:xfrm>
            <a:off x="3059800" y="531150"/>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53" name="Google Shape;953;p39"/>
          <p:cNvPicPr preferRelativeResize="0"/>
          <p:nvPr/>
        </p:nvPicPr>
        <p:blipFill>
          <a:blip r:embed="rId3">
            <a:alphaModFix/>
          </a:blip>
          <a:stretch>
            <a:fillRect/>
          </a:stretch>
        </p:blipFill>
        <p:spPr>
          <a:xfrm>
            <a:off x="1594775" y="1479263"/>
            <a:ext cx="2631575" cy="2631575"/>
          </a:xfrm>
          <a:prstGeom prst="rect">
            <a:avLst/>
          </a:prstGeom>
          <a:noFill/>
          <a:ln>
            <a:noFill/>
          </a:ln>
        </p:spPr>
      </p:pic>
      <p:pic>
        <p:nvPicPr>
          <p:cNvPr id="954" name="Google Shape;954;p39"/>
          <p:cNvPicPr preferRelativeResize="0"/>
          <p:nvPr/>
        </p:nvPicPr>
        <p:blipFill rotWithShape="1">
          <a:blip r:embed="rId4">
            <a:alphaModFix/>
          </a:blip>
          <a:srcRect b="10995" l="22204" r="19652" t="11950"/>
          <a:stretch/>
        </p:blipFill>
        <p:spPr>
          <a:xfrm>
            <a:off x="5263100" y="1487250"/>
            <a:ext cx="2631574" cy="2615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txBox="1"/>
          <p:nvPr/>
        </p:nvSpPr>
        <p:spPr>
          <a:xfrm>
            <a:off x="2421825" y="4035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0" name="Google Shape;960;p40"/>
          <p:cNvPicPr preferRelativeResize="0"/>
          <p:nvPr/>
        </p:nvPicPr>
        <p:blipFill>
          <a:blip r:embed="rId3">
            <a:alphaModFix/>
          </a:blip>
          <a:stretch>
            <a:fillRect/>
          </a:stretch>
        </p:blipFill>
        <p:spPr>
          <a:xfrm>
            <a:off x="1316550" y="1438213"/>
            <a:ext cx="2432200" cy="2432200"/>
          </a:xfrm>
          <a:prstGeom prst="rect">
            <a:avLst/>
          </a:prstGeom>
          <a:noFill/>
          <a:ln>
            <a:noFill/>
          </a:ln>
        </p:spPr>
      </p:pic>
      <p:pic>
        <p:nvPicPr>
          <p:cNvPr id="961" name="Google Shape;961;p40"/>
          <p:cNvPicPr preferRelativeResize="0"/>
          <p:nvPr/>
        </p:nvPicPr>
        <p:blipFill rotWithShape="1">
          <a:blip r:embed="rId4">
            <a:alphaModFix/>
          </a:blip>
          <a:srcRect b="14510" l="25474" r="23858" t="17076"/>
          <a:stretch/>
        </p:blipFill>
        <p:spPr>
          <a:xfrm>
            <a:off x="5210075" y="1422800"/>
            <a:ext cx="2432200" cy="2463014"/>
          </a:xfrm>
          <a:prstGeom prst="rect">
            <a:avLst/>
          </a:prstGeom>
          <a:noFill/>
          <a:ln>
            <a:noFill/>
          </a:ln>
        </p:spPr>
      </p:pic>
      <p:cxnSp>
        <p:nvCxnSpPr>
          <p:cNvPr id="962" name="Google Shape;962;p40"/>
          <p:cNvCxnSpPr/>
          <p:nvPr/>
        </p:nvCxnSpPr>
        <p:spPr>
          <a:xfrm>
            <a:off x="4044713" y="265431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1"/>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8" name="Google Shape;968;p41"/>
          <p:cNvPicPr preferRelativeResize="0"/>
          <p:nvPr/>
        </p:nvPicPr>
        <p:blipFill>
          <a:blip r:embed="rId3">
            <a:alphaModFix/>
          </a:blip>
          <a:stretch>
            <a:fillRect/>
          </a:stretch>
        </p:blipFill>
        <p:spPr>
          <a:xfrm>
            <a:off x="907725" y="1142338"/>
            <a:ext cx="2858825" cy="2858825"/>
          </a:xfrm>
          <a:prstGeom prst="rect">
            <a:avLst/>
          </a:prstGeom>
          <a:noFill/>
          <a:ln>
            <a:noFill/>
          </a:ln>
        </p:spPr>
      </p:pic>
      <p:pic>
        <p:nvPicPr>
          <p:cNvPr id="969" name="Google Shape;969;p41"/>
          <p:cNvPicPr preferRelativeResize="0"/>
          <p:nvPr/>
        </p:nvPicPr>
        <p:blipFill rotWithShape="1">
          <a:blip r:embed="rId4">
            <a:alphaModFix/>
          </a:blip>
          <a:srcRect b="10832" l="22059" r="19505" t="11684"/>
          <a:stretch/>
        </p:blipFill>
        <p:spPr>
          <a:xfrm>
            <a:off x="4812950" y="1120400"/>
            <a:ext cx="2918626" cy="2902700"/>
          </a:xfrm>
          <a:prstGeom prst="rect">
            <a:avLst/>
          </a:prstGeom>
          <a:noFill/>
          <a:ln>
            <a:noFill/>
          </a:ln>
        </p:spPr>
      </p:pic>
      <p:cxnSp>
        <p:nvCxnSpPr>
          <p:cNvPr id="970" name="Google Shape;970;p41"/>
          <p:cNvCxnSpPr/>
          <p:nvPr/>
        </p:nvCxnSpPr>
        <p:spPr>
          <a:xfrm>
            <a:off x="3855038" y="245526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2"/>
          <p:cNvSpPr txBox="1"/>
          <p:nvPr/>
        </p:nvSpPr>
        <p:spPr>
          <a:xfrm>
            <a:off x="2621200" y="4992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76" name="Google Shape;976;p42"/>
          <p:cNvPicPr preferRelativeResize="0"/>
          <p:nvPr/>
        </p:nvPicPr>
        <p:blipFill>
          <a:blip r:embed="rId3">
            <a:alphaModFix/>
          </a:blip>
          <a:stretch>
            <a:fillRect/>
          </a:stretch>
        </p:blipFill>
        <p:spPr>
          <a:xfrm>
            <a:off x="686700" y="1193121"/>
            <a:ext cx="3034974" cy="2646636"/>
          </a:xfrm>
          <a:prstGeom prst="rect">
            <a:avLst/>
          </a:prstGeom>
          <a:noFill/>
          <a:ln>
            <a:noFill/>
          </a:ln>
        </p:spPr>
      </p:pic>
      <p:pic>
        <p:nvPicPr>
          <p:cNvPr id="977" name="Google Shape;977;p42"/>
          <p:cNvPicPr preferRelativeResize="0"/>
          <p:nvPr/>
        </p:nvPicPr>
        <p:blipFill rotWithShape="1">
          <a:blip r:embed="rId4">
            <a:alphaModFix/>
          </a:blip>
          <a:srcRect b="10523" l="28079" r="25796" t="11636"/>
          <a:stretch/>
        </p:blipFill>
        <p:spPr>
          <a:xfrm>
            <a:off x="4940200" y="1193125"/>
            <a:ext cx="3034974" cy="2646624"/>
          </a:xfrm>
          <a:prstGeom prst="rect">
            <a:avLst/>
          </a:prstGeom>
          <a:noFill/>
          <a:ln>
            <a:noFill/>
          </a:ln>
        </p:spPr>
      </p:pic>
      <p:cxnSp>
        <p:nvCxnSpPr>
          <p:cNvPr id="978" name="Google Shape;978;p42"/>
          <p:cNvCxnSpPr/>
          <p:nvPr/>
        </p:nvCxnSpPr>
        <p:spPr>
          <a:xfrm>
            <a:off x="3896238" y="244478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3"/>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84" name="Google Shape;984;p43"/>
          <p:cNvPicPr preferRelativeResize="0"/>
          <p:nvPr/>
        </p:nvPicPr>
        <p:blipFill>
          <a:blip r:embed="rId3">
            <a:alphaModFix/>
          </a:blip>
          <a:stretch>
            <a:fillRect/>
          </a:stretch>
        </p:blipFill>
        <p:spPr>
          <a:xfrm>
            <a:off x="980850" y="1236975"/>
            <a:ext cx="3094101" cy="2885801"/>
          </a:xfrm>
          <a:prstGeom prst="rect">
            <a:avLst/>
          </a:prstGeom>
          <a:noFill/>
          <a:ln>
            <a:noFill/>
          </a:ln>
        </p:spPr>
      </p:pic>
      <p:pic>
        <p:nvPicPr>
          <p:cNvPr id="985" name="Google Shape;985;p43"/>
          <p:cNvPicPr preferRelativeResize="0"/>
          <p:nvPr/>
        </p:nvPicPr>
        <p:blipFill rotWithShape="1">
          <a:blip r:embed="rId4">
            <a:alphaModFix/>
          </a:blip>
          <a:srcRect b="11206" l="22242" r="20013" t="12247"/>
          <a:stretch/>
        </p:blipFill>
        <p:spPr>
          <a:xfrm>
            <a:off x="4904275" y="1275900"/>
            <a:ext cx="3094101" cy="2918650"/>
          </a:xfrm>
          <a:prstGeom prst="rect">
            <a:avLst/>
          </a:prstGeom>
          <a:noFill/>
          <a:ln>
            <a:noFill/>
          </a:ln>
        </p:spPr>
      </p:pic>
      <p:cxnSp>
        <p:nvCxnSpPr>
          <p:cNvPr id="986" name="Google Shape;986;p43"/>
          <p:cNvCxnSpPr/>
          <p:nvPr/>
        </p:nvCxnSpPr>
        <p:spPr>
          <a:xfrm>
            <a:off x="3875013" y="24739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4"/>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92" name="Google Shape;992;p44"/>
          <p:cNvPicPr preferRelativeResize="0"/>
          <p:nvPr/>
        </p:nvPicPr>
        <p:blipFill rotWithShape="1">
          <a:blip r:embed="rId3">
            <a:alphaModFix/>
          </a:blip>
          <a:srcRect b="3398" l="2960" r="3660" t="4248"/>
          <a:stretch/>
        </p:blipFill>
        <p:spPr>
          <a:xfrm>
            <a:off x="645925" y="1260925"/>
            <a:ext cx="3261550" cy="3022299"/>
          </a:xfrm>
          <a:prstGeom prst="rect">
            <a:avLst/>
          </a:prstGeom>
          <a:noFill/>
          <a:ln>
            <a:noFill/>
          </a:ln>
        </p:spPr>
      </p:pic>
      <p:pic>
        <p:nvPicPr>
          <p:cNvPr id="993" name="Google Shape;993;p44"/>
          <p:cNvPicPr preferRelativeResize="0"/>
          <p:nvPr/>
        </p:nvPicPr>
        <p:blipFill rotWithShape="1">
          <a:blip r:embed="rId4">
            <a:alphaModFix/>
          </a:blip>
          <a:srcRect b="13713" l="32180" r="29165" t="13922"/>
          <a:stretch/>
        </p:blipFill>
        <p:spPr>
          <a:xfrm>
            <a:off x="4936175" y="1260925"/>
            <a:ext cx="3365202" cy="2901725"/>
          </a:xfrm>
          <a:prstGeom prst="rect">
            <a:avLst/>
          </a:prstGeom>
          <a:noFill/>
          <a:ln>
            <a:noFill/>
          </a:ln>
        </p:spPr>
      </p:pic>
      <p:cxnSp>
        <p:nvCxnSpPr>
          <p:cNvPr id="994" name="Google Shape;994;p44"/>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5"/>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cxnSp>
        <p:nvCxnSpPr>
          <p:cNvPr id="1000" name="Google Shape;1000;p45"/>
          <p:cNvCxnSpPr/>
          <p:nvPr/>
        </p:nvCxnSpPr>
        <p:spPr>
          <a:xfrm>
            <a:off x="4137288"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1" name="Google Shape;1001;p45"/>
          <p:cNvPicPr preferRelativeResize="0"/>
          <p:nvPr/>
        </p:nvPicPr>
        <p:blipFill>
          <a:blip r:embed="rId3">
            <a:alphaModFix/>
          </a:blip>
          <a:stretch>
            <a:fillRect/>
          </a:stretch>
        </p:blipFill>
        <p:spPr>
          <a:xfrm>
            <a:off x="246675" y="1309850"/>
            <a:ext cx="3650224" cy="2523801"/>
          </a:xfrm>
          <a:prstGeom prst="rect">
            <a:avLst/>
          </a:prstGeom>
          <a:noFill/>
          <a:ln>
            <a:noFill/>
          </a:ln>
        </p:spPr>
      </p:pic>
      <p:pic>
        <p:nvPicPr>
          <p:cNvPr id="1002" name="Google Shape;1002;p45"/>
          <p:cNvPicPr preferRelativeResize="0"/>
          <p:nvPr/>
        </p:nvPicPr>
        <p:blipFill rotWithShape="1">
          <a:blip r:embed="rId4">
            <a:alphaModFix/>
          </a:blip>
          <a:srcRect b="10759" l="21929" r="20240" t="12275"/>
          <a:stretch/>
        </p:blipFill>
        <p:spPr>
          <a:xfrm>
            <a:off x="5133025" y="1330925"/>
            <a:ext cx="3582650" cy="248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35" name="Google Shape;835;p28"/>
          <p:cNvSpPr txBox="1"/>
          <p:nvPr>
            <p:ph type="title"/>
          </p:nvPr>
        </p:nvSpPr>
        <p:spPr>
          <a:xfrm>
            <a:off x="210087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6" name="Google Shape;836;p28"/>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37" name="Google Shape;837;p28"/>
          <p:cNvSpPr txBox="1"/>
          <p:nvPr>
            <p:ph idx="3" type="title"/>
          </p:nvPr>
        </p:nvSpPr>
        <p:spPr>
          <a:xfrm>
            <a:off x="595832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8" name="Google Shape;838;p28"/>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39" name="Google Shape;839;p28"/>
          <p:cNvSpPr txBox="1"/>
          <p:nvPr>
            <p:ph idx="6" type="title"/>
          </p:nvPr>
        </p:nvSpPr>
        <p:spPr>
          <a:xfrm>
            <a:off x="210087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0" name="Google Shape;840;p28"/>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841" name="Google Shape;841;p28"/>
          <p:cNvSpPr txBox="1"/>
          <p:nvPr>
            <p:ph idx="13" type="title"/>
          </p:nvPr>
        </p:nvSpPr>
        <p:spPr>
          <a:xfrm>
            <a:off x="595832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2" name="Google Shape;842;p28"/>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6"/>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p:txBody>
      </p:sp>
      <p:cxnSp>
        <p:nvCxnSpPr>
          <p:cNvPr id="1008" name="Google Shape;1008;p46"/>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9" name="Google Shape;1009;p46"/>
          <p:cNvPicPr preferRelativeResize="0"/>
          <p:nvPr/>
        </p:nvPicPr>
        <p:blipFill rotWithShape="1">
          <a:blip r:embed="rId3">
            <a:alphaModFix/>
          </a:blip>
          <a:srcRect b="5087" l="0" r="18546" t="0"/>
          <a:stretch/>
        </p:blipFill>
        <p:spPr>
          <a:xfrm>
            <a:off x="925025" y="1244975"/>
            <a:ext cx="2464101" cy="2526425"/>
          </a:xfrm>
          <a:prstGeom prst="rect">
            <a:avLst/>
          </a:prstGeom>
          <a:noFill/>
          <a:ln>
            <a:noFill/>
          </a:ln>
        </p:spPr>
      </p:pic>
      <p:pic>
        <p:nvPicPr>
          <p:cNvPr id="1010" name="Google Shape;1010;p46"/>
          <p:cNvPicPr preferRelativeResize="0"/>
          <p:nvPr/>
        </p:nvPicPr>
        <p:blipFill rotWithShape="1">
          <a:blip r:embed="rId4">
            <a:alphaModFix/>
          </a:blip>
          <a:srcRect b="16364" l="13072" r="28335" t="15305"/>
          <a:stretch/>
        </p:blipFill>
        <p:spPr>
          <a:xfrm>
            <a:off x="5119600" y="1244975"/>
            <a:ext cx="2464101" cy="2470015"/>
          </a:xfrm>
          <a:prstGeom prst="rect">
            <a:avLst/>
          </a:prstGeom>
          <a:noFill/>
          <a:ln>
            <a:noFill/>
          </a:ln>
        </p:spPr>
      </p:pic>
      <p:sp>
        <p:nvSpPr>
          <p:cNvPr id="1011" name="Google Shape;1011;p46"/>
          <p:cNvSpPr txBox="1"/>
          <p:nvPr/>
        </p:nvSpPr>
        <p:spPr>
          <a:xfrm>
            <a:off x="2097275" y="4035050"/>
            <a:ext cx="4553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 this test case due to </a:t>
            </a:r>
            <a:r>
              <a:rPr lang="en">
                <a:latin typeface="Roboto"/>
                <a:ea typeface="Roboto"/>
                <a:cs typeface="Roboto"/>
                <a:sym typeface="Roboto"/>
              </a:rPr>
              <a:t>the shadow the otsu thresholding was not proper and hence gate detection provided incorrect gates.</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7"/>
          <p:cNvSpPr txBox="1"/>
          <p:nvPr/>
        </p:nvSpPr>
        <p:spPr>
          <a:xfrm>
            <a:off x="2804600" y="523175"/>
            <a:ext cx="3315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a:p>
            <a:pPr indent="0" lvl="0" marL="0" rtl="0" algn="ctr">
              <a:spcBef>
                <a:spcPts val="0"/>
              </a:spcBef>
              <a:spcAft>
                <a:spcPts val="0"/>
              </a:spcAft>
              <a:buNone/>
            </a:pPr>
            <a:r>
              <a:t/>
            </a:r>
            <a:endParaRPr b="1" sz="2500">
              <a:solidFill>
                <a:schemeClr val="lt1"/>
              </a:solidFill>
              <a:latin typeface="Roboto"/>
              <a:ea typeface="Roboto"/>
              <a:cs typeface="Roboto"/>
              <a:sym typeface="Roboto"/>
            </a:endParaRPr>
          </a:p>
        </p:txBody>
      </p:sp>
      <p:pic>
        <p:nvPicPr>
          <p:cNvPr id="1017" name="Google Shape;1017;p47"/>
          <p:cNvPicPr preferRelativeResize="0"/>
          <p:nvPr/>
        </p:nvPicPr>
        <p:blipFill rotWithShape="1">
          <a:blip r:embed="rId3">
            <a:alphaModFix/>
          </a:blip>
          <a:srcRect b="0" l="0" r="0" t="22396"/>
          <a:stretch/>
        </p:blipFill>
        <p:spPr>
          <a:xfrm>
            <a:off x="4778113" y="1068600"/>
            <a:ext cx="2222775" cy="3755050"/>
          </a:xfrm>
          <a:prstGeom prst="rect">
            <a:avLst/>
          </a:prstGeom>
          <a:noFill/>
          <a:ln>
            <a:noFill/>
          </a:ln>
        </p:spPr>
      </p:pic>
      <p:sp>
        <p:nvSpPr>
          <p:cNvPr id="1018" name="Google Shape;1018;p47"/>
          <p:cNvSpPr txBox="1"/>
          <p:nvPr/>
        </p:nvSpPr>
        <p:spPr>
          <a:xfrm>
            <a:off x="1451350" y="1650700"/>
            <a:ext cx="3030300" cy="2015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This test case has failed since there is too much variation in </a:t>
            </a:r>
            <a:r>
              <a:rPr lang="en">
                <a:latin typeface="Roboto"/>
                <a:ea typeface="Roboto"/>
                <a:cs typeface="Roboto"/>
                <a:sym typeface="Roboto"/>
              </a:rPr>
              <a:t>t</a:t>
            </a:r>
            <a:r>
              <a:rPr lang="en">
                <a:latin typeface="Roboto"/>
                <a:ea typeface="Roboto"/>
                <a:cs typeface="Roboto"/>
                <a:sym typeface="Roboto"/>
              </a:rPr>
              <a:t>he background instead of simple noise.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Hence the maize extraction function failed to extract the maze and displayed the error.</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8"/>
          <p:cNvSpPr txBox="1"/>
          <p:nvPr/>
        </p:nvSpPr>
        <p:spPr>
          <a:xfrm>
            <a:off x="2804600" y="523175"/>
            <a:ext cx="331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Application</a:t>
            </a:r>
            <a:endParaRPr b="1" sz="3000">
              <a:solidFill>
                <a:schemeClr val="lt1"/>
              </a:solidFill>
              <a:latin typeface="Roboto"/>
              <a:ea typeface="Roboto"/>
              <a:cs typeface="Roboto"/>
              <a:sym typeface="Roboto"/>
            </a:endParaRPr>
          </a:p>
        </p:txBody>
      </p:sp>
      <p:sp>
        <p:nvSpPr>
          <p:cNvPr id="1024" name="Google Shape;1024;p48"/>
          <p:cNvSpPr txBox="1"/>
          <p:nvPr/>
        </p:nvSpPr>
        <p:spPr>
          <a:xfrm>
            <a:off x="1578925" y="1594900"/>
            <a:ext cx="5422500" cy="2263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Applications of maze solving systems include intelligent traffic control that helps </a:t>
            </a:r>
            <a:r>
              <a:rPr b="1" lang="en">
                <a:latin typeface="Roboto"/>
                <a:ea typeface="Roboto"/>
                <a:cs typeface="Roboto"/>
                <a:sym typeface="Roboto"/>
              </a:rPr>
              <a:t>ambulances</a:t>
            </a:r>
            <a:r>
              <a:rPr b="1" lang="en">
                <a:latin typeface="Roboto"/>
                <a:ea typeface="Roboto"/>
                <a:cs typeface="Roboto"/>
                <a:sym typeface="Roboto"/>
              </a:rPr>
              <a:t>, fire fighters, or rescuing robots</a:t>
            </a:r>
            <a:r>
              <a:rPr lang="en">
                <a:latin typeface="Roboto"/>
                <a:ea typeface="Roboto"/>
                <a:cs typeface="Roboto"/>
                <a:sym typeface="Roboto"/>
              </a:rPr>
              <a:t> to find their shortest path to their destination.</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images are mostly the ones which are obtained from satellites and using image segmentation we can remove the unnecessary area and apply maze solving technique to obtain the shortest path.</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49"/>
          <p:cNvSpPr txBox="1"/>
          <p:nvPr/>
        </p:nvSpPr>
        <p:spPr>
          <a:xfrm>
            <a:off x="1923350" y="327850"/>
            <a:ext cx="4728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CONTRIBUTION</a:t>
            </a:r>
            <a:endParaRPr b="1" sz="2900">
              <a:solidFill>
                <a:schemeClr val="lt1"/>
              </a:solidFill>
              <a:latin typeface="Roboto"/>
              <a:ea typeface="Roboto"/>
              <a:cs typeface="Roboto"/>
              <a:sym typeface="Roboto"/>
            </a:endParaRPr>
          </a:p>
        </p:txBody>
      </p:sp>
      <p:graphicFrame>
        <p:nvGraphicFramePr>
          <p:cNvPr id="1030" name="Google Shape;1030;p49"/>
          <p:cNvGraphicFramePr/>
          <p:nvPr/>
        </p:nvGraphicFramePr>
        <p:xfrm>
          <a:off x="2300300" y="1809750"/>
          <a:ext cx="3000000" cy="3000000"/>
        </p:xfrm>
        <a:graphic>
          <a:graphicData uri="http://schemas.openxmlformats.org/drawingml/2006/table">
            <a:tbl>
              <a:tblPr>
                <a:noFill/>
                <a:tableStyleId>{62F4745A-E139-4B2B-AF0E-EE6851D86994}</a:tableStyleId>
              </a:tblPr>
              <a:tblGrid>
                <a:gridCol w="1828325"/>
                <a:gridCol w="3250525"/>
              </a:tblGrid>
              <a:tr h="3962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Maze Extraction,Path Finder</a:t>
                      </a:r>
                      <a:endParaRPr/>
                    </a:p>
                  </a:txBody>
                  <a:tcPr marT="91425" marB="91425" marR="91425" marL="91425"/>
                </a:tc>
              </a:tr>
              <a:tr h="3962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sz="1200"/>
                        <a:t>Gate Finding,Testing and Debugging,slides</a:t>
                      </a:r>
                      <a:endParaRPr sz="1200"/>
                    </a:p>
                  </a:txBody>
                  <a:tcPr marT="91425" marB="91425" marR="91425" marL="91425"/>
                </a:tc>
              </a:tr>
              <a:tr h="434725">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Path Finder, Solution Overlay</a:t>
                      </a:r>
                      <a:endParaRPr/>
                    </a:p>
                  </a:txBody>
                  <a:tcPr marT="91425" marB="91425" marR="91425" marL="91425"/>
                </a:tc>
              </a:tr>
              <a:tr h="3962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Gate Finder,Pre-processing</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0"/>
          <p:cNvSpPr txBox="1"/>
          <p:nvPr>
            <p:ph type="title"/>
          </p:nvPr>
        </p:nvSpPr>
        <p:spPr>
          <a:xfrm>
            <a:off x="822000" y="1658157"/>
            <a:ext cx="7499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txBox="1"/>
          <p:nvPr>
            <p:ph idx="1" type="subTitle"/>
          </p:nvPr>
        </p:nvSpPr>
        <p:spPr>
          <a:xfrm>
            <a:off x="713375" y="2420302"/>
            <a:ext cx="47325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Solving mazes and extracting shortest path solutions</a:t>
            </a:r>
            <a:endParaRPr sz="1300"/>
          </a:p>
          <a:p>
            <a:pPr indent="0" lvl="0" marL="0" rtl="0" algn="l">
              <a:spcBef>
                <a:spcPts val="0"/>
              </a:spcBef>
              <a:spcAft>
                <a:spcPts val="0"/>
              </a:spcAft>
              <a:buNone/>
            </a:pPr>
            <a:r>
              <a:rPr lang="en" sz="1300"/>
              <a:t>have a number of applications within image processing. </a:t>
            </a:r>
            <a:endParaRPr sz="1300"/>
          </a:p>
          <a:p>
            <a:pPr indent="0" lvl="0" marL="0" rtl="0" algn="l">
              <a:spcBef>
                <a:spcPts val="0"/>
              </a:spcBef>
              <a:spcAft>
                <a:spcPts val="0"/>
              </a:spcAft>
              <a:buNone/>
            </a:pPr>
            <a:r>
              <a:rPr lang="en" sz="1300"/>
              <a:t>we provide an algorithm which is used to detect and solve rectangular mazes using various Digital Image Processing and Game Theory Concepts.</a:t>
            </a:r>
            <a:endParaRPr sz="1300"/>
          </a:p>
        </p:txBody>
      </p:sp>
      <p:sp>
        <p:nvSpPr>
          <p:cNvPr id="848" name="Google Shape;848;p2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30"/>
          <p:cNvCxnSpPr>
            <a:stCxn id="854" idx="6"/>
            <a:endCxn id="855" idx="2"/>
          </p:cNvCxnSpPr>
          <p:nvPr/>
        </p:nvCxnSpPr>
        <p:spPr>
          <a:xfrm>
            <a:off x="1358784" y="2672653"/>
            <a:ext cx="1152000" cy="9600"/>
          </a:xfrm>
          <a:prstGeom prst="straightConnector1">
            <a:avLst/>
          </a:prstGeom>
          <a:noFill/>
          <a:ln cap="rnd" cmpd="sng" w="28575">
            <a:solidFill>
              <a:schemeClr val="accent1"/>
            </a:solidFill>
            <a:prstDash val="solid"/>
            <a:round/>
            <a:headEnd len="med" w="med" type="none"/>
            <a:tailEnd len="med" w="med" type="none"/>
          </a:ln>
        </p:spPr>
      </p:cxnSp>
      <p:sp>
        <p:nvSpPr>
          <p:cNvPr id="856" name="Google Shape;856;p3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FOR MAZE SOLVER</a:t>
            </a:r>
            <a:endParaRPr/>
          </a:p>
        </p:txBody>
      </p:sp>
      <p:sp>
        <p:nvSpPr>
          <p:cNvPr id="857" name="Google Shape;857;p30"/>
          <p:cNvSpPr txBox="1"/>
          <p:nvPr>
            <p:ph idx="4294967295" type="subTitle"/>
          </p:nvPr>
        </p:nvSpPr>
        <p:spPr>
          <a:xfrm flipH="1">
            <a:off x="0" y="3406900"/>
            <a:ext cx="2008800" cy="3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Orbitron"/>
                <a:ea typeface="Orbitron"/>
                <a:cs typeface="Orbitron"/>
                <a:sym typeface="Orbitron"/>
              </a:rPr>
              <a:t>PRE</a:t>
            </a:r>
            <a:endParaRPr b="1" sz="1900">
              <a:solidFill>
                <a:schemeClr val="dk2"/>
              </a:solidFill>
              <a:latin typeface="Orbitron"/>
              <a:ea typeface="Orbitron"/>
              <a:cs typeface="Orbitron"/>
              <a:sym typeface="Orbitron"/>
            </a:endParaRPr>
          </a:p>
          <a:p>
            <a:pPr indent="0" lvl="0" marL="0" rtl="0" algn="ctr">
              <a:spcBef>
                <a:spcPts val="0"/>
              </a:spcBef>
              <a:spcAft>
                <a:spcPts val="0"/>
              </a:spcAft>
              <a:buNone/>
            </a:pPr>
            <a:r>
              <a:rPr b="1" lang="en" sz="1900">
                <a:solidFill>
                  <a:schemeClr val="dk2"/>
                </a:solidFill>
                <a:latin typeface="Orbitron"/>
                <a:ea typeface="Orbitron"/>
                <a:cs typeface="Orbitron"/>
                <a:sym typeface="Orbitron"/>
              </a:rPr>
              <a:t>PROCESSING</a:t>
            </a:r>
            <a:endParaRPr b="1" sz="1900">
              <a:solidFill>
                <a:schemeClr val="dk2"/>
              </a:solidFill>
              <a:latin typeface="Orbitron"/>
              <a:ea typeface="Orbitron"/>
              <a:cs typeface="Orbitron"/>
              <a:sym typeface="Orbitron"/>
            </a:endParaRPr>
          </a:p>
        </p:txBody>
      </p:sp>
      <p:sp>
        <p:nvSpPr>
          <p:cNvPr id="858" name="Google Shape;858;p30"/>
          <p:cNvSpPr txBox="1"/>
          <p:nvPr>
            <p:ph idx="4294967295" type="subTitle"/>
          </p:nvPr>
        </p:nvSpPr>
        <p:spPr>
          <a:xfrm flipH="1">
            <a:off x="3716500" y="3212025"/>
            <a:ext cx="2108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GATE FINDING</a:t>
            </a:r>
            <a:endParaRPr b="1" sz="1800">
              <a:solidFill>
                <a:schemeClr val="dk2"/>
              </a:solidFill>
              <a:latin typeface="Orbitron"/>
              <a:ea typeface="Orbitron"/>
              <a:cs typeface="Orbitron"/>
              <a:sym typeface="Orbitron"/>
            </a:endParaRPr>
          </a:p>
        </p:txBody>
      </p:sp>
      <p:sp>
        <p:nvSpPr>
          <p:cNvPr id="859" name="Google Shape;859;p30"/>
          <p:cNvSpPr txBox="1"/>
          <p:nvPr>
            <p:ph idx="4294967295" type="subTitle"/>
          </p:nvPr>
        </p:nvSpPr>
        <p:spPr>
          <a:xfrm flipH="1">
            <a:off x="2011706" y="172273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Orbitron"/>
                <a:ea typeface="Orbitron"/>
                <a:cs typeface="Orbitron"/>
                <a:sym typeface="Orbitron"/>
              </a:rPr>
              <a:t>MAZE EXTRACTION</a:t>
            </a:r>
            <a:endParaRPr b="1" sz="1700">
              <a:solidFill>
                <a:schemeClr val="dk2"/>
              </a:solidFill>
              <a:latin typeface="Orbitron"/>
              <a:ea typeface="Orbitron"/>
              <a:cs typeface="Orbitron"/>
              <a:sym typeface="Orbitron"/>
            </a:endParaRPr>
          </a:p>
        </p:txBody>
      </p:sp>
      <p:sp>
        <p:nvSpPr>
          <p:cNvPr id="860" name="Google Shape;860;p30"/>
          <p:cNvSpPr txBox="1"/>
          <p:nvPr>
            <p:ph idx="4294967295" type="subTitle"/>
          </p:nvPr>
        </p:nvSpPr>
        <p:spPr>
          <a:xfrm flipH="1">
            <a:off x="5229850" y="1810175"/>
            <a:ext cx="2008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PATH FINDER</a:t>
            </a:r>
            <a:endParaRPr b="1" sz="1800">
              <a:solidFill>
                <a:schemeClr val="dk2"/>
              </a:solidFill>
              <a:latin typeface="Orbitron"/>
              <a:ea typeface="Orbitron"/>
              <a:cs typeface="Orbitron"/>
              <a:sym typeface="Orbitron"/>
            </a:endParaRPr>
          </a:p>
        </p:txBody>
      </p:sp>
      <p:sp>
        <p:nvSpPr>
          <p:cNvPr id="854" name="Google Shape;854;p30"/>
          <p:cNvSpPr/>
          <p:nvPr/>
        </p:nvSpPr>
        <p:spPr>
          <a:xfrm>
            <a:off x="540684"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510894"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4168053"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825200"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30"/>
          <p:cNvCxnSpPr>
            <a:stCxn id="855" idx="6"/>
            <a:endCxn id="861" idx="2"/>
          </p:cNvCxnSpPr>
          <p:nvPr/>
        </p:nvCxnSpPr>
        <p:spPr>
          <a:xfrm>
            <a:off x="3328994" y="2682215"/>
            <a:ext cx="839100" cy="0"/>
          </a:xfrm>
          <a:prstGeom prst="straightConnector1">
            <a:avLst/>
          </a:prstGeom>
          <a:noFill/>
          <a:ln cap="rnd" cmpd="sng" w="28575">
            <a:solidFill>
              <a:schemeClr val="accent1"/>
            </a:solidFill>
            <a:prstDash val="solid"/>
            <a:round/>
            <a:headEnd len="med" w="med" type="none"/>
            <a:tailEnd len="med" w="med" type="none"/>
          </a:ln>
        </p:spPr>
      </p:cxnSp>
      <p:cxnSp>
        <p:nvCxnSpPr>
          <p:cNvPr id="864" name="Google Shape;864;p30"/>
          <p:cNvCxnSpPr>
            <a:stCxn id="861" idx="6"/>
            <a:endCxn id="862" idx="2"/>
          </p:cNvCxnSpPr>
          <p:nvPr/>
        </p:nvCxnSpPr>
        <p:spPr>
          <a:xfrm>
            <a:off x="4986153" y="2682215"/>
            <a:ext cx="839100" cy="0"/>
          </a:xfrm>
          <a:prstGeom prst="straightConnector1">
            <a:avLst/>
          </a:prstGeom>
          <a:noFill/>
          <a:ln cap="rnd" cmpd="sng" w="28575">
            <a:solidFill>
              <a:schemeClr val="accent1"/>
            </a:solidFill>
            <a:prstDash val="solid"/>
            <a:round/>
            <a:headEnd len="med" w="med" type="none"/>
            <a:tailEnd len="med" w="med" type="none"/>
          </a:ln>
        </p:spPr>
      </p:cxnSp>
      <p:grpSp>
        <p:nvGrpSpPr>
          <p:cNvPr id="865" name="Google Shape;865;p30"/>
          <p:cNvGrpSpPr/>
          <p:nvPr/>
        </p:nvGrpSpPr>
        <p:grpSpPr>
          <a:xfrm>
            <a:off x="2750241" y="2512576"/>
            <a:ext cx="339306" cy="339253"/>
            <a:chOff x="2685825" y="840375"/>
            <a:chExt cx="481900" cy="481825"/>
          </a:xfrm>
        </p:grpSpPr>
        <p:sp>
          <p:nvSpPr>
            <p:cNvPr id="866" name="Google Shape;866;p3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3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 name="Google Shape;868;p30"/>
          <p:cNvGrpSpPr/>
          <p:nvPr/>
        </p:nvGrpSpPr>
        <p:grpSpPr>
          <a:xfrm>
            <a:off x="6059060" y="2491422"/>
            <a:ext cx="350431" cy="339887"/>
            <a:chOff x="3270675" y="841800"/>
            <a:chExt cx="497700" cy="482725"/>
          </a:xfrm>
        </p:grpSpPr>
        <p:sp>
          <p:nvSpPr>
            <p:cNvPr id="869" name="Google Shape;869;p3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3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3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 name="Google Shape;872;p30"/>
          <p:cNvGrpSpPr/>
          <p:nvPr/>
        </p:nvGrpSpPr>
        <p:grpSpPr>
          <a:xfrm>
            <a:off x="4407463" y="2533122"/>
            <a:ext cx="339306" cy="298186"/>
            <a:chOff x="2085450" y="2057100"/>
            <a:chExt cx="481900" cy="423500"/>
          </a:xfrm>
        </p:grpSpPr>
        <p:sp>
          <p:nvSpPr>
            <p:cNvPr id="873" name="Google Shape;873;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30"/>
          <p:cNvGrpSpPr/>
          <p:nvPr/>
        </p:nvGrpSpPr>
        <p:grpSpPr>
          <a:xfrm>
            <a:off x="780059" y="2503030"/>
            <a:ext cx="339200" cy="339271"/>
            <a:chOff x="5049725" y="2027900"/>
            <a:chExt cx="481750" cy="481850"/>
          </a:xfrm>
        </p:grpSpPr>
        <p:sp>
          <p:nvSpPr>
            <p:cNvPr id="877" name="Google Shape;877;p3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 name="Google Shape;878;p3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 name="Google Shape;879;p3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 name="Google Shape;880;p3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3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3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 name="Google Shape;883;p3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3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5" name="Google Shape;885;p30"/>
          <p:cNvSpPr/>
          <p:nvPr/>
        </p:nvSpPr>
        <p:spPr>
          <a:xfrm>
            <a:off x="7582300"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30"/>
          <p:cNvCxnSpPr>
            <a:endCxn id="885" idx="2"/>
          </p:cNvCxnSpPr>
          <p:nvPr/>
        </p:nvCxnSpPr>
        <p:spPr>
          <a:xfrm>
            <a:off x="6643300" y="2666953"/>
            <a:ext cx="939000" cy="5700"/>
          </a:xfrm>
          <a:prstGeom prst="straightConnector1">
            <a:avLst/>
          </a:prstGeom>
          <a:noFill/>
          <a:ln cap="rnd" cmpd="sng" w="28575">
            <a:solidFill>
              <a:schemeClr val="accent1"/>
            </a:solidFill>
            <a:prstDash val="solid"/>
            <a:round/>
            <a:headEnd len="med" w="med" type="none"/>
            <a:tailEnd len="med" w="med" type="none"/>
          </a:ln>
        </p:spPr>
      </p:cxnSp>
      <p:sp>
        <p:nvSpPr>
          <p:cNvPr id="887" name="Google Shape;887;p30"/>
          <p:cNvSpPr txBox="1"/>
          <p:nvPr/>
        </p:nvSpPr>
        <p:spPr>
          <a:xfrm>
            <a:off x="7238650" y="3158025"/>
            <a:ext cx="164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Orbitron"/>
                <a:ea typeface="Orbitron"/>
                <a:cs typeface="Orbitron"/>
                <a:sym typeface="Orbitron"/>
              </a:rPr>
              <a:t>SOLUTION OVERLAY</a:t>
            </a:r>
            <a:endParaRPr sz="1200">
              <a:latin typeface="Roboto"/>
              <a:ea typeface="Roboto"/>
              <a:cs typeface="Roboto"/>
              <a:sym typeface="Roboto"/>
            </a:endParaRPr>
          </a:p>
        </p:txBody>
      </p:sp>
      <p:grpSp>
        <p:nvGrpSpPr>
          <p:cNvPr id="888" name="Google Shape;888;p30"/>
          <p:cNvGrpSpPr/>
          <p:nvPr/>
        </p:nvGrpSpPr>
        <p:grpSpPr>
          <a:xfrm>
            <a:off x="7821688" y="2512272"/>
            <a:ext cx="339306" cy="298186"/>
            <a:chOff x="2085450" y="2057100"/>
            <a:chExt cx="481900" cy="423500"/>
          </a:xfrm>
        </p:grpSpPr>
        <p:sp>
          <p:nvSpPr>
            <p:cNvPr id="889" name="Google Shape;889;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97" name="Google Shape;897;p31"/>
          <p:cNvSpPr txBox="1"/>
          <p:nvPr/>
        </p:nvSpPr>
        <p:spPr>
          <a:xfrm>
            <a:off x="670425" y="1099925"/>
            <a:ext cx="7521600" cy="26730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can broadly classify our method into 5 steps. They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Pre - Processing</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Maze Extraction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Gate Detection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Path Finding</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Solution Overlay</a:t>
            </a:r>
            <a:endParaRPr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2"/>
          <p:cNvSpPr txBox="1"/>
          <p:nvPr/>
        </p:nvSpPr>
        <p:spPr>
          <a:xfrm>
            <a:off x="2878775" y="279100"/>
            <a:ext cx="385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Roboto"/>
                <a:ea typeface="Roboto"/>
                <a:cs typeface="Roboto"/>
                <a:sym typeface="Roboto"/>
              </a:rPr>
              <a:t>ORIGINAL IMAGE</a:t>
            </a:r>
            <a:endParaRPr b="1" sz="2500">
              <a:latin typeface="Roboto"/>
              <a:ea typeface="Roboto"/>
              <a:cs typeface="Roboto"/>
              <a:sym typeface="Roboto"/>
            </a:endParaRPr>
          </a:p>
        </p:txBody>
      </p:sp>
      <p:pic>
        <p:nvPicPr>
          <p:cNvPr id="903" name="Google Shape;903;p32"/>
          <p:cNvPicPr preferRelativeResize="0"/>
          <p:nvPr/>
        </p:nvPicPr>
        <p:blipFill>
          <a:blip r:embed="rId3">
            <a:alphaModFix/>
          </a:blip>
          <a:stretch>
            <a:fillRect/>
          </a:stretch>
        </p:blipFill>
        <p:spPr>
          <a:xfrm>
            <a:off x="5172925" y="1282250"/>
            <a:ext cx="2579000" cy="2579000"/>
          </a:xfrm>
          <a:prstGeom prst="rect">
            <a:avLst/>
          </a:prstGeom>
          <a:noFill/>
          <a:ln>
            <a:noFill/>
          </a:ln>
        </p:spPr>
      </p:pic>
      <p:sp>
        <p:nvSpPr>
          <p:cNvPr id="904" name="Google Shape;904;p32"/>
          <p:cNvSpPr txBox="1"/>
          <p:nvPr/>
        </p:nvSpPr>
        <p:spPr>
          <a:xfrm>
            <a:off x="1376950" y="1216675"/>
            <a:ext cx="3373200" cy="21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This is rotated input image which contains salt noise as well.</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Now we explain how we are going to </a:t>
            </a:r>
            <a:r>
              <a:rPr lang="en">
                <a:latin typeface="Roboto"/>
                <a:ea typeface="Roboto"/>
                <a:cs typeface="Roboto"/>
                <a:sym typeface="Roboto"/>
              </a:rPr>
              <a:t>extract</a:t>
            </a:r>
            <a:r>
              <a:rPr lang="en">
                <a:latin typeface="Roboto"/>
                <a:ea typeface="Roboto"/>
                <a:cs typeface="Roboto"/>
                <a:sym typeface="Roboto"/>
              </a:rPr>
              <a:t> the Maze solution for the given Maze in the upcoming Slides.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3"/>
          <p:cNvSpPr txBox="1"/>
          <p:nvPr>
            <p:ph idx="9" type="title"/>
          </p:nvPr>
        </p:nvSpPr>
        <p:spPr>
          <a:xfrm>
            <a:off x="440875" y="2919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 PROCESSING</a:t>
            </a:r>
            <a:endParaRPr/>
          </a:p>
        </p:txBody>
      </p:sp>
      <p:sp>
        <p:nvSpPr>
          <p:cNvPr id="910" name="Google Shape;910;p33"/>
          <p:cNvSpPr txBox="1"/>
          <p:nvPr/>
        </p:nvSpPr>
        <p:spPr>
          <a:xfrm>
            <a:off x="1012675" y="1136525"/>
            <a:ext cx="6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11" name="Google Shape;911;p33"/>
          <p:cNvPicPr preferRelativeResize="0"/>
          <p:nvPr/>
        </p:nvPicPr>
        <p:blipFill rotWithShape="1">
          <a:blip r:embed="rId3">
            <a:alphaModFix/>
          </a:blip>
          <a:srcRect b="11117" l="31673" r="28654" t="12738"/>
          <a:stretch/>
        </p:blipFill>
        <p:spPr>
          <a:xfrm>
            <a:off x="5755225" y="989075"/>
            <a:ext cx="2719874" cy="2530850"/>
          </a:xfrm>
          <a:prstGeom prst="rect">
            <a:avLst/>
          </a:prstGeom>
          <a:noFill/>
          <a:ln>
            <a:noFill/>
          </a:ln>
        </p:spPr>
      </p:pic>
      <p:sp>
        <p:nvSpPr>
          <p:cNvPr id="912" name="Google Shape;912;p33"/>
          <p:cNvSpPr txBox="1"/>
          <p:nvPr/>
        </p:nvSpPr>
        <p:spPr>
          <a:xfrm>
            <a:off x="2200950" y="3708100"/>
            <a:ext cx="67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3" name="Google Shape;913;p33"/>
          <p:cNvSpPr txBox="1"/>
          <p:nvPr/>
        </p:nvSpPr>
        <p:spPr>
          <a:xfrm>
            <a:off x="777450" y="1314700"/>
            <a:ext cx="4087200" cy="2393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Convert the Image to </a:t>
            </a:r>
            <a:r>
              <a:rPr lang="en" sz="1500">
                <a:latin typeface="Roboto"/>
                <a:ea typeface="Roboto"/>
                <a:cs typeface="Roboto"/>
                <a:sym typeface="Roboto"/>
              </a:rPr>
              <a:t>Grayscale</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Use openCv function - </a:t>
            </a:r>
            <a:r>
              <a:rPr b="1" lang="en" sz="1500">
                <a:latin typeface="Roboto"/>
                <a:ea typeface="Roboto"/>
                <a:cs typeface="Roboto"/>
                <a:sym typeface="Roboto"/>
              </a:rPr>
              <a:t>fastNlMeansDenoising</a:t>
            </a:r>
            <a:r>
              <a:rPr lang="en" sz="1500">
                <a:latin typeface="Roboto"/>
                <a:ea typeface="Roboto"/>
                <a:cs typeface="Roboto"/>
                <a:sym typeface="Roboto"/>
              </a:rPr>
              <a:t> to remove the Noise.</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Binarization of Image is done by using </a:t>
            </a:r>
            <a:r>
              <a:rPr b="1" lang="en" sz="1500">
                <a:latin typeface="Roboto"/>
                <a:ea typeface="Roboto"/>
                <a:cs typeface="Roboto"/>
                <a:sym typeface="Roboto"/>
              </a:rPr>
              <a:t>Otsu’s Thresholding</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1000"/>
              </a:spcAft>
              <a:buSzPts val="1500"/>
              <a:buFont typeface="Roboto"/>
              <a:buChar char="●"/>
            </a:pPr>
            <a:r>
              <a:rPr lang="en" sz="1500">
                <a:latin typeface="Roboto"/>
                <a:ea typeface="Roboto"/>
                <a:cs typeface="Roboto"/>
                <a:sym typeface="Roboto"/>
              </a:rPr>
              <a:t>Inverting the Binary Image.</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MAZE EXTRACTION</a:t>
            </a:r>
            <a:endParaRPr/>
          </a:p>
        </p:txBody>
      </p:sp>
      <p:sp>
        <p:nvSpPr>
          <p:cNvPr id="919" name="Google Shape;919;p34"/>
          <p:cNvSpPr txBox="1"/>
          <p:nvPr/>
        </p:nvSpPr>
        <p:spPr>
          <a:xfrm>
            <a:off x="1012675" y="1136525"/>
            <a:ext cx="4276500" cy="3391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inverted binary image is labelled using connected components.</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Pixels with the top two most </a:t>
            </a:r>
            <a:r>
              <a:rPr lang="en">
                <a:latin typeface="Roboto"/>
                <a:ea typeface="Roboto"/>
                <a:cs typeface="Roboto"/>
                <a:sym typeface="Roboto"/>
              </a:rPr>
              <a:t>occurring</a:t>
            </a:r>
            <a:r>
              <a:rPr lang="en">
                <a:latin typeface="Roboto"/>
                <a:ea typeface="Roboto"/>
                <a:cs typeface="Roboto"/>
                <a:sym typeface="Roboto"/>
              </a:rPr>
              <a:t> labels are picked.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this pixels we find the corners by sorting </a:t>
            </a:r>
            <a:r>
              <a:rPr lang="en">
                <a:latin typeface="Roboto"/>
                <a:ea typeface="Roboto"/>
                <a:cs typeface="Roboto"/>
                <a:sym typeface="Roboto"/>
              </a:rPr>
              <a:t>separately</a:t>
            </a:r>
            <a:r>
              <a:rPr lang="en">
                <a:latin typeface="Roboto"/>
                <a:ea typeface="Roboto"/>
                <a:cs typeface="Roboto"/>
                <a:sym typeface="Roboto"/>
              </a:rPr>
              <a:t> in x and y direction and arranged in clockwise order.</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Binary mask is made using openCV </a:t>
            </a:r>
            <a:r>
              <a:rPr b="1" lang="en">
                <a:latin typeface="Roboto"/>
                <a:ea typeface="Roboto"/>
                <a:cs typeface="Roboto"/>
                <a:sym typeface="Roboto"/>
              </a:rPr>
              <a:t>fillPoly</a:t>
            </a:r>
            <a:r>
              <a:rPr lang="en">
                <a:latin typeface="Roboto"/>
                <a:ea typeface="Roboto"/>
                <a:cs typeface="Roboto"/>
                <a:sym typeface="Roboto"/>
              </a:rPr>
              <a:t> function.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This Binary masked is multiplied with preprocessing image to obtain the maze.</a:t>
            </a:r>
            <a:endParaRPr>
              <a:latin typeface="Roboto"/>
              <a:ea typeface="Roboto"/>
              <a:cs typeface="Roboto"/>
              <a:sym typeface="Roboto"/>
            </a:endParaRPr>
          </a:p>
        </p:txBody>
      </p:sp>
      <p:pic>
        <p:nvPicPr>
          <p:cNvPr id="920" name="Google Shape;920;p34"/>
          <p:cNvPicPr preferRelativeResize="0"/>
          <p:nvPr/>
        </p:nvPicPr>
        <p:blipFill rotWithShape="1">
          <a:blip r:embed="rId3">
            <a:alphaModFix/>
          </a:blip>
          <a:srcRect b="10844" l="31032" r="28491" t="11635"/>
          <a:stretch/>
        </p:blipFill>
        <p:spPr>
          <a:xfrm>
            <a:off x="5757526" y="1291863"/>
            <a:ext cx="2567750" cy="255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5"/>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GATE FINDING</a:t>
            </a:r>
            <a:endParaRPr/>
          </a:p>
        </p:txBody>
      </p:sp>
      <p:sp>
        <p:nvSpPr>
          <p:cNvPr id="926" name="Google Shape;926;p35"/>
          <p:cNvSpPr txBox="1"/>
          <p:nvPr/>
        </p:nvSpPr>
        <p:spPr>
          <a:xfrm>
            <a:off x="1012675" y="1136525"/>
            <a:ext cx="4356600" cy="301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corners obtained from the maze extraction are used create four lines which are the border of the maze.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Iterate in these lines to check for points whose neighbourhood in k*k (k = 3) has no component of maze wall.</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obtained points are shifted a little inside the Maze.</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These points are considered as the gates for the maze.</a:t>
            </a:r>
            <a:endParaRPr>
              <a:latin typeface="Roboto"/>
              <a:ea typeface="Roboto"/>
              <a:cs typeface="Roboto"/>
              <a:sym typeface="Roboto"/>
            </a:endParaRPr>
          </a:p>
        </p:txBody>
      </p:sp>
      <p:pic>
        <p:nvPicPr>
          <p:cNvPr id="927" name="Google Shape;927;p35"/>
          <p:cNvPicPr preferRelativeResize="0"/>
          <p:nvPr/>
        </p:nvPicPr>
        <p:blipFill rotWithShape="1">
          <a:blip r:embed="rId3">
            <a:alphaModFix/>
          </a:blip>
          <a:srcRect b="10839" l="22442" r="19596" t="12118"/>
          <a:stretch/>
        </p:blipFill>
        <p:spPr>
          <a:xfrm>
            <a:off x="5682425" y="1136525"/>
            <a:ext cx="2551800" cy="254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